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8"/>
  </p:notesMasterIdLst>
  <p:sldIdLst>
    <p:sldId id="285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86" r:id="rId14"/>
    <p:sldId id="272" r:id="rId15"/>
    <p:sldId id="287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07393"/>
    <a:srgbClr val="D1A4D7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64d39ca4a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64d39ca4a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g264d39ca4a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64d39ca4a0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64d39ca4a0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264d39ca4a0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64d39ca4a0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64d39ca4a0_0_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264d39ca4a0_0_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47053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58eea1f50967b70e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58eea1f50967b70e_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58eea1f50967b70e_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aad36c26b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aad36c26b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aad36c26b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aad36c26bb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aad36c26bb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g2aad36c26bb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ab15a867b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ab15a867b4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g2ab15a867b4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ab15a867b4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ab15a867b4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2ab15a867b4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64d39ca4a0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64d39ca4a0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264d39ca4a0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64d39ca4a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64d39ca4a0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g264d39ca4a0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64d39ca4a0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64d39ca4a0_0_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g264d39ca4a0_0_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64d39ca4a0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64d39ca4a0_0_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g264d39ca4a0_0_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2/7/2024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2/7/2024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2/7/2024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6593" y="3722190"/>
            <a:ext cx="9711544" cy="114387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200" b="1" dirty="0"/>
              <a:t>Lecture 8(a): Special Considerations – </a:t>
            </a:r>
          </a:p>
          <a:p>
            <a:pPr>
              <a:spcBef>
                <a:spcPts val="0"/>
              </a:spcBef>
            </a:pPr>
            <a:r>
              <a:rPr lang="en-US" sz="3200" b="1" dirty="0"/>
              <a:t>Antiphospholipid Syndrome, Pregnancy, Lactation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280365" y="4969248"/>
            <a:ext cx="9144000" cy="11438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Dr. </a:t>
            </a:r>
            <a:r>
              <a:rPr lang="en-US" sz="2800" dirty="0" err="1"/>
              <a:t>Rosnah</a:t>
            </a:r>
            <a:r>
              <a:rPr lang="en-US" sz="2800" dirty="0"/>
              <a:t> Mohd Tahir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 Family Medicine Specialist</a:t>
            </a:r>
          </a:p>
          <a:p>
            <a:pPr>
              <a:spcBef>
                <a:spcPts val="0"/>
              </a:spcBef>
            </a:pPr>
            <a:r>
              <a:rPr lang="en-US" sz="2800" dirty="0" err="1"/>
              <a:t>Klinik</a:t>
            </a:r>
            <a:r>
              <a:rPr lang="en-US" sz="2800" dirty="0"/>
              <a:t> Kesihatan Maharani, Johor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64d39ca4a0_0_25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Postnatal Care for SLE Patient in Pregnancy</a:t>
            </a:r>
            <a:endParaRPr dirty="0"/>
          </a:p>
        </p:txBody>
      </p:sp>
      <p:sp>
        <p:nvSpPr>
          <p:cNvPr id="153" name="Google Shape;153;g264d39ca4a0_0_25"/>
          <p:cNvSpPr txBox="1">
            <a:spLocks noGrp="1"/>
          </p:cNvSpPr>
          <p:nvPr>
            <p:ph type="body" idx="1"/>
          </p:nvPr>
        </p:nvSpPr>
        <p:spPr>
          <a:xfrm>
            <a:off x="723900" y="1511600"/>
            <a:ext cx="10744200" cy="3837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264d39ca4a0_0_25"/>
          <p:cNvSpPr txBox="1"/>
          <p:nvPr/>
        </p:nvSpPr>
        <p:spPr>
          <a:xfrm>
            <a:off x="916974" y="4881917"/>
            <a:ext cx="10358050" cy="1514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</a:rPr>
              <a:t>Breastfeeding is </a:t>
            </a:r>
            <a:r>
              <a:rPr lang="en-US" sz="3200" dirty="0">
                <a:solidFill>
                  <a:srgbClr val="FF0000"/>
                </a:solidFill>
              </a:rPr>
              <a:t>encouraged and not contraindicated</a:t>
            </a:r>
            <a:r>
              <a:rPr lang="en-US" sz="3200" dirty="0">
                <a:solidFill>
                  <a:schemeClr val="dk1"/>
                </a:solidFill>
              </a:rPr>
              <a:t> in patients with SLE as long as the disease control can be maintained with medication compatible with lactation. </a:t>
            </a:r>
            <a:endParaRPr sz="3200" b="1" dirty="0">
              <a:solidFill>
                <a:schemeClr val="dk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8C4B20-5AE7-935C-A427-95789744C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2017" y="1523875"/>
            <a:ext cx="7787965" cy="321876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264d39ca4a0_0_31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Medication of SLE Patient in Pregnancy</a:t>
            </a:r>
            <a:endParaRPr dirty="0"/>
          </a:p>
        </p:txBody>
      </p:sp>
      <p:sp>
        <p:nvSpPr>
          <p:cNvPr id="162" name="Google Shape;162;g264d39ca4a0_0_31"/>
          <p:cNvSpPr txBox="1">
            <a:spLocks noGrp="1"/>
          </p:cNvSpPr>
          <p:nvPr>
            <p:ph type="body" idx="1"/>
          </p:nvPr>
        </p:nvSpPr>
        <p:spPr>
          <a:xfrm>
            <a:off x="817880" y="4673600"/>
            <a:ext cx="10744200" cy="171922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746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Char char="•"/>
            </a:pPr>
            <a:endParaRPr sz="3200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  <a:p>
            <a:pPr marL="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200" dirty="0">
                <a:ea typeface="Arial"/>
                <a:cs typeface="Arial"/>
                <a:sym typeface="Arial"/>
              </a:rPr>
              <a:t>*Refer to </a:t>
            </a:r>
            <a:r>
              <a:rPr lang="en-US" sz="3200" b="1" dirty="0">
                <a:ea typeface="Arial"/>
                <a:cs typeface="Arial"/>
                <a:sym typeface="Arial"/>
              </a:rPr>
              <a:t>Appendix 7</a:t>
            </a:r>
            <a:r>
              <a:rPr lang="en-US" sz="3200" dirty="0">
                <a:ea typeface="Arial"/>
                <a:cs typeface="Arial"/>
                <a:sym typeface="Arial"/>
              </a:rPr>
              <a:t> for use of SLE medication in pregnancy and lactation. </a:t>
            </a:r>
            <a:endParaRPr sz="3200" dirty="0"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146730-D720-F6E4-E292-62BDA3635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3650" y="1455008"/>
            <a:ext cx="9664700" cy="341311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64d39ca4a0_0_38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Medication of SLE Patient in Pregnancy</a:t>
            </a:r>
            <a:r>
              <a:rPr lang="en-US" sz="3200" dirty="0"/>
              <a:t>-2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1FDE3F-FA16-A4C0-F591-03040CBB2D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6000" y="1738470"/>
            <a:ext cx="10657199" cy="41416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64d39ca4a0_0_38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Medication of SLE Patient in Pregnancy</a:t>
            </a:r>
            <a:r>
              <a:rPr lang="en-US" sz="3200" dirty="0"/>
              <a:t>-3</a:t>
            </a:r>
            <a:endParaRPr dirty="0"/>
          </a:p>
        </p:txBody>
      </p:sp>
      <p:sp>
        <p:nvSpPr>
          <p:cNvPr id="169" name="Google Shape;169;g264d39ca4a0_0_38"/>
          <p:cNvSpPr txBox="1">
            <a:spLocks noGrp="1"/>
          </p:cNvSpPr>
          <p:nvPr>
            <p:ph type="body" idx="1"/>
          </p:nvPr>
        </p:nvSpPr>
        <p:spPr>
          <a:xfrm>
            <a:off x="723900" y="1372475"/>
            <a:ext cx="10744200" cy="48378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687600" indent="-4572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dirty="0">
                <a:ea typeface="Arial"/>
                <a:cs typeface="Arial"/>
                <a:sym typeface="Arial"/>
              </a:rPr>
              <a:t>A systematic review and an RCT support 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hydroxychloroquine (HCQ) use in reducing disease activity </a:t>
            </a:r>
            <a:r>
              <a:rPr lang="en-US" dirty="0">
                <a:ea typeface="Arial"/>
                <a:cs typeface="Arial"/>
                <a:sym typeface="Arial"/>
              </a:rPr>
              <a:t>and Systemic Lupus Erythematosus Pregnancy Disease Activity Index (SLEPDAI) score.</a:t>
            </a:r>
            <a:r>
              <a:rPr lang="en-US" baseline="30000" dirty="0">
                <a:ea typeface="Arial"/>
                <a:cs typeface="Arial"/>
                <a:sym typeface="Arial"/>
              </a:rPr>
              <a:t>110 - 111</a:t>
            </a:r>
          </a:p>
          <a:p>
            <a:pPr marL="687600" indent="-4572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dirty="0">
                <a:ea typeface="Arial"/>
                <a:cs typeface="Arial"/>
                <a:sym typeface="Arial"/>
              </a:rPr>
              <a:t>In a meta-analysis of overall good quality primary studies, the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use of high dose of corticosteroids (&gt;7.5 mg/day)</a:t>
            </a:r>
            <a:r>
              <a:rPr lang="en-US" dirty="0">
                <a:ea typeface="Arial"/>
                <a:cs typeface="Arial"/>
                <a:sym typeface="Arial"/>
              </a:rPr>
              <a:t> was associated with risk of pre-term delivery, small gestational age and </a:t>
            </a:r>
            <a:r>
              <a:rPr lang="en-US" dirty="0" err="1">
                <a:ea typeface="Arial"/>
                <a:cs typeface="Arial"/>
                <a:sym typeface="Arial"/>
              </a:rPr>
              <a:t>foetal</a:t>
            </a:r>
            <a:r>
              <a:rPr lang="en-US" dirty="0">
                <a:ea typeface="Arial"/>
                <a:cs typeface="Arial"/>
                <a:sym typeface="Arial"/>
              </a:rPr>
              <a:t> loss.</a:t>
            </a:r>
            <a:r>
              <a:rPr lang="en-US" baseline="30000" dirty="0">
                <a:ea typeface="Arial"/>
                <a:cs typeface="Arial"/>
                <a:sym typeface="Arial"/>
              </a:rPr>
              <a:t>114</a:t>
            </a:r>
            <a:endParaRPr lang="en-US" dirty="0">
              <a:ea typeface="Arial"/>
              <a:cs typeface="Arial"/>
              <a:sym typeface="Arial"/>
            </a:endParaRPr>
          </a:p>
          <a:p>
            <a:pPr marL="687600" indent="-4572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LDA is also safe in pregnancy </a:t>
            </a:r>
            <a:r>
              <a:rPr lang="en-US" dirty="0">
                <a:ea typeface="Arial"/>
                <a:cs typeface="Arial"/>
                <a:sym typeface="Arial"/>
              </a:rPr>
              <a:t>as it shows no significant </a:t>
            </a:r>
            <a:r>
              <a:rPr lang="en-US" dirty="0" err="1">
                <a:ea typeface="Arial"/>
                <a:cs typeface="Arial"/>
                <a:sym typeface="Arial"/>
              </a:rPr>
              <a:t>foetal</a:t>
            </a:r>
            <a:r>
              <a:rPr lang="en-US" dirty="0">
                <a:ea typeface="Arial"/>
                <a:cs typeface="Arial"/>
                <a:sym typeface="Arial"/>
              </a:rPr>
              <a:t> outcomes e.g. small gestational age, intrauterine growth restriction or preterm delivery in patients taking LDA compared with those without LDA.</a:t>
            </a:r>
            <a:r>
              <a:rPr lang="en-MY" baseline="30000" dirty="0">
                <a:ea typeface="Arial"/>
                <a:cs typeface="Arial"/>
                <a:sym typeface="Arial"/>
              </a:rPr>
              <a:t>115</a:t>
            </a:r>
            <a:endParaRPr dirty="0">
              <a:solidFill>
                <a:srgbClr val="FF0000"/>
              </a:solidFill>
              <a:ea typeface="Arial"/>
              <a:cs typeface="Arial"/>
              <a:sym typeface="Arial"/>
            </a:endParaRPr>
          </a:p>
          <a:p>
            <a:pPr marL="1141200" indent="-457200" algn="just">
              <a:lnSpc>
                <a:spcPct val="100000"/>
              </a:lnSpc>
              <a:spcBef>
                <a:spcPts val="0"/>
              </a:spcBef>
            </a:pPr>
            <a:endParaRPr dirty="0">
              <a:ea typeface="Arial"/>
              <a:cs typeface="Arial"/>
              <a:sym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F7BDEEF-4717-F518-5958-288DACC77229}"/>
              </a:ext>
            </a:extLst>
          </p:cNvPr>
          <p:cNvSpPr txBox="1">
            <a:spLocks/>
          </p:cNvSpPr>
          <p:nvPr/>
        </p:nvSpPr>
        <p:spPr>
          <a:xfrm>
            <a:off x="7503416" y="5614095"/>
            <a:ext cx="4525298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110. Levy RA, et al. Lupus. 2001;10(6):401-404.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111. </a:t>
            </a:r>
            <a:r>
              <a:rPr lang="en-US" altLang="en-US" sz="1400" dirty="0" err="1"/>
              <a:t>Clowse</a:t>
            </a:r>
            <a:r>
              <a:rPr lang="en-US" altLang="en-US" sz="1400" dirty="0"/>
              <a:t> MEB, et al. Lupus Sci Med. 2022;9(1):e000651.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115. Tani C, et al. Lupus Sci Med. 2022;9(1):e000714.</a:t>
            </a:r>
          </a:p>
        </p:txBody>
      </p:sp>
    </p:spTree>
    <p:extLst>
      <p:ext uri="{BB962C8B-B14F-4D97-AF65-F5344CB8AC3E}">
        <p14:creationId xmlns:p14="http://schemas.microsoft.com/office/powerpoint/2010/main" val="35711896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58eea1f50967b70e_4"/>
          <p:cNvSpPr txBox="1">
            <a:spLocks noGrp="1"/>
          </p:cNvSpPr>
          <p:nvPr>
            <p:ph type="title"/>
          </p:nvPr>
        </p:nvSpPr>
        <p:spPr>
          <a:xfrm>
            <a:off x="0" y="1875400"/>
            <a:ext cx="4089399" cy="31072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/>
              <a:t>Appendix 10: Recommendations on Types of Contraception For</a:t>
            </a:r>
            <a:br>
              <a:rPr lang="en-US" sz="3600" dirty="0"/>
            </a:br>
            <a:r>
              <a:rPr lang="en-US" sz="3600" dirty="0"/>
              <a:t>Patients With SLE</a:t>
            </a:r>
            <a:endParaRPr sz="3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CB8DC1-B694-5673-A57A-9825C648C3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6581" y="-1"/>
            <a:ext cx="7455479" cy="685800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7B5E1E-0717-C70D-DD22-17C3CF569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Take Home Message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4B1066-31E3-CD99-087C-DEE754F05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07167A-1CAA-83DE-CF77-944BB9910431}"/>
              </a:ext>
            </a:extLst>
          </p:cNvPr>
          <p:cNvSpPr txBox="1"/>
          <p:nvPr/>
        </p:nvSpPr>
        <p:spPr>
          <a:xfrm>
            <a:off x="624840" y="1662057"/>
            <a:ext cx="1100328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2800" dirty="0"/>
              <a:t>Patient with SLE who have high risk of APS may receive primary thromboprophylaxis with LDA if there is no contraindication.</a:t>
            </a:r>
          </a:p>
          <a:p>
            <a:pPr marL="45720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2800" dirty="0"/>
              <a:t>It is important to ensure that patients with SLE who plan to get pregnant achieve the following:</a:t>
            </a:r>
          </a:p>
          <a:p>
            <a:pPr marL="1028700" lvl="1" indent="-4572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2800" dirty="0"/>
              <a:t>remission or low dose activity for </a:t>
            </a:r>
            <a:r>
              <a:rPr lang="en-US" sz="2800" u="sng" dirty="0"/>
              <a:t>&gt;</a:t>
            </a:r>
            <a:r>
              <a:rPr lang="en-US" sz="2800" dirty="0"/>
              <a:t>6 months</a:t>
            </a:r>
          </a:p>
          <a:p>
            <a:pPr marL="1028700" lvl="1" indent="-4572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2800" dirty="0"/>
              <a:t>well controlled blood pressure</a:t>
            </a:r>
          </a:p>
          <a:p>
            <a:pPr marL="1028700" lvl="1" indent="-4572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2800" dirty="0"/>
              <a:t>eGFR &gt;60 mL/min/1.73 m</a:t>
            </a:r>
            <a:r>
              <a:rPr lang="en-US" sz="2800" baseline="30000" dirty="0"/>
              <a:t>2</a:t>
            </a:r>
          </a:p>
          <a:p>
            <a:pPr marL="1028700" lvl="1" indent="-4572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Font typeface="Courier New" panose="02070309020205020404" pitchFamily="49" charset="0"/>
              <a:buChar char="o"/>
            </a:pPr>
            <a:r>
              <a:rPr lang="en-US" sz="2800" dirty="0"/>
              <a:t>proteinuria &lt;1 g/day (proteinuria 2+)</a:t>
            </a:r>
          </a:p>
          <a:p>
            <a:pPr marL="457200" lvl="0" indent="-3429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en-US" sz="2800" dirty="0"/>
              <a:t>Calcium supplementation is essential in pregnant SLE patients for pre-eclampsia prophylaxis.</a:t>
            </a:r>
          </a:p>
        </p:txBody>
      </p:sp>
    </p:spTree>
    <p:extLst>
      <p:ext uri="{BB962C8B-B14F-4D97-AF65-F5344CB8AC3E}">
        <p14:creationId xmlns:p14="http://schemas.microsoft.com/office/powerpoint/2010/main" val="17822246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FDBA94-2832-FEDE-5EE6-1227A0120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A974E3-84E0-5D7C-A870-AF36B8DFA1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387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dirty="0"/>
              <a:t>Learning Objectives</a:t>
            </a:r>
            <a:endParaRPr lang="en-US" dirty="0">
              <a:solidFill>
                <a:schemeClr val="dk1"/>
              </a:solidFill>
            </a:endParaRPr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xfrm>
            <a:off x="754380" y="2270589"/>
            <a:ext cx="10744200" cy="3906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52450" lvl="0" indent="-457200" algn="just" rtl="0">
              <a:spcBef>
                <a:spcPts val="1800"/>
              </a:spcBef>
              <a:spcAft>
                <a:spcPts val="0"/>
              </a:spcAft>
              <a:buSzPts val="2100"/>
            </a:pPr>
            <a:r>
              <a:rPr lang="en-US" sz="3100" dirty="0">
                <a:ea typeface="Arial"/>
                <a:cs typeface="Arial"/>
                <a:sym typeface="Arial"/>
              </a:rPr>
              <a:t>To understand about antiphospholipid syndrome (APS)</a:t>
            </a:r>
            <a:endParaRPr sz="3100" dirty="0">
              <a:ea typeface="Arial"/>
              <a:cs typeface="Arial"/>
              <a:sym typeface="Arial"/>
            </a:endParaRPr>
          </a:p>
          <a:p>
            <a:pPr marL="552450" lvl="0" indent="-457200" algn="just" rtl="0">
              <a:spcBef>
                <a:spcPts val="1800"/>
              </a:spcBef>
              <a:spcAft>
                <a:spcPts val="0"/>
              </a:spcAft>
              <a:buSzPts val="2100"/>
            </a:pPr>
            <a:r>
              <a:rPr lang="en-US" sz="3100" dirty="0">
                <a:ea typeface="Arial"/>
                <a:cs typeface="Arial"/>
                <a:sym typeface="Arial"/>
              </a:rPr>
              <a:t>To learn about the pre-pregnancy care for SLE patient</a:t>
            </a:r>
            <a:endParaRPr sz="3100" dirty="0">
              <a:ea typeface="Arial"/>
              <a:cs typeface="Arial"/>
              <a:sym typeface="Arial"/>
            </a:endParaRPr>
          </a:p>
          <a:p>
            <a:pPr marL="552450" lvl="0" indent="-457200" algn="just" rtl="0">
              <a:spcBef>
                <a:spcPts val="1800"/>
              </a:spcBef>
              <a:spcAft>
                <a:spcPts val="0"/>
              </a:spcAft>
              <a:buSzPts val="2100"/>
            </a:pPr>
            <a:r>
              <a:rPr lang="en-US" sz="3100" dirty="0">
                <a:ea typeface="Arial"/>
                <a:cs typeface="Arial"/>
                <a:sym typeface="Arial"/>
              </a:rPr>
              <a:t>To learn regarding the management of antenatal and postnatal care among SLE patient</a:t>
            </a:r>
            <a:endParaRPr sz="3100" dirty="0"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aad36c26bb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Antiphospholipid Syndrome</a:t>
            </a:r>
            <a:endParaRPr dirty="0"/>
          </a:p>
        </p:txBody>
      </p:sp>
      <p:sp>
        <p:nvSpPr>
          <p:cNvPr id="104" name="Google Shape;104;g2aad36c26bb_0_0"/>
          <p:cNvSpPr txBox="1">
            <a:spLocks noGrp="1"/>
          </p:cNvSpPr>
          <p:nvPr>
            <p:ph type="body" idx="1"/>
          </p:nvPr>
        </p:nvSpPr>
        <p:spPr>
          <a:xfrm>
            <a:off x="723900" y="1319748"/>
            <a:ext cx="10744200" cy="4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4450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400"/>
              <a:buChar char="•"/>
            </a:pPr>
            <a:r>
              <a:rPr lang="en-US" sz="3200" dirty="0" err="1">
                <a:ea typeface="Arial"/>
                <a:cs typeface="Arial"/>
                <a:sym typeface="Arial"/>
              </a:rPr>
              <a:t>Characterised</a:t>
            </a:r>
            <a:r>
              <a:rPr lang="en-US" sz="3200" dirty="0">
                <a:ea typeface="Arial"/>
                <a:cs typeface="Arial"/>
                <a:sym typeface="Arial"/>
              </a:rPr>
              <a:t> by the </a:t>
            </a:r>
            <a:r>
              <a:rPr lang="en-US" sz="320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presence of antiphospholipid antibodies (</a:t>
            </a:r>
            <a:r>
              <a:rPr lang="en-US" sz="3200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aPL</a:t>
            </a:r>
            <a:r>
              <a:rPr lang="en-US" sz="320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)</a:t>
            </a:r>
            <a:r>
              <a:rPr lang="en-US" sz="3200" dirty="0">
                <a:ea typeface="Arial"/>
                <a:cs typeface="Arial"/>
                <a:sym typeface="Arial"/>
              </a:rPr>
              <a:t> in the setting of </a:t>
            </a:r>
            <a:r>
              <a:rPr lang="en-US" sz="320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venous or arterial thrombosis and/or pregnancy morbidity </a:t>
            </a:r>
            <a:r>
              <a:rPr lang="en-US" sz="3200" dirty="0">
                <a:ea typeface="Arial"/>
                <a:cs typeface="Arial"/>
                <a:sym typeface="Arial"/>
              </a:rPr>
              <a:t>(complication or loss).</a:t>
            </a:r>
            <a:endParaRPr sz="3200" dirty="0">
              <a:ea typeface="Arial"/>
              <a:cs typeface="Arial"/>
              <a:sym typeface="Arial"/>
            </a:endParaRPr>
          </a:p>
          <a:p>
            <a:pPr marL="457200" lvl="0" indent="-4000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700"/>
              <a:buFont typeface="Arial"/>
              <a:buChar char="•"/>
            </a:pPr>
            <a:r>
              <a:rPr lang="en-US" sz="3200" dirty="0">
                <a:ea typeface="Arial"/>
                <a:cs typeface="Arial"/>
                <a:sym typeface="Arial"/>
              </a:rPr>
              <a:t>Definite APS fulfilling at least </a:t>
            </a:r>
            <a:r>
              <a:rPr lang="en-US" sz="320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one clinical </a:t>
            </a:r>
            <a:r>
              <a:rPr lang="en-US" sz="3200" dirty="0">
                <a:ea typeface="Arial"/>
                <a:cs typeface="Arial"/>
                <a:sym typeface="Arial"/>
              </a:rPr>
              <a:t>and </a:t>
            </a:r>
            <a:r>
              <a:rPr lang="en-US" sz="320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one laboratory</a:t>
            </a:r>
            <a:r>
              <a:rPr lang="en-US" sz="3200" dirty="0">
                <a:ea typeface="Arial"/>
                <a:cs typeface="Arial"/>
                <a:sym typeface="Arial"/>
              </a:rPr>
              <a:t> criteria of the </a:t>
            </a:r>
            <a:r>
              <a:rPr lang="en-US" sz="3200" dirty="0">
                <a:solidFill>
                  <a:srgbClr val="434343"/>
                </a:solidFill>
                <a:ea typeface="Arial"/>
                <a:cs typeface="Arial"/>
                <a:sym typeface="Arial"/>
              </a:rPr>
              <a:t>Sapporo Classification Criteria </a:t>
            </a:r>
            <a:r>
              <a:rPr lang="en-US" sz="3200" dirty="0">
                <a:ea typeface="Arial"/>
                <a:cs typeface="Arial"/>
                <a:sym typeface="Arial"/>
              </a:rPr>
              <a:t>can occur in association with other autoimmune diseases mainly SLE (secondary APS) or in its primary form (primary APS)</a:t>
            </a:r>
            <a:endParaRPr sz="3200" dirty="0">
              <a:ea typeface="Arial"/>
              <a:cs typeface="Arial"/>
              <a:sym typeface="Arial"/>
            </a:endParaRPr>
          </a:p>
          <a:p>
            <a:pPr marL="457200" lvl="0" indent="-40005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700"/>
              <a:buChar char="•"/>
            </a:pPr>
            <a:r>
              <a:rPr lang="en-US" sz="3200" dirty="0">
                <a:ea typeface="Arial"/>
                <a:cs typeface="Arial"/>
                <a:sym typeface="Arial"/>
              </a:rPr>
              <a:t>European Alliance of Associations for Rheumatology (EULAR) guidelines recommends that all patients with SLE should be screened at diagnosis for </a:t>
            </a:r>
            <a:r>
              <a:rPr lang="en-US" sz="3200" dirty="0" err="1">
                <a:ea typeface="Arial"/>
                <a:cs typeface="Arial"/>
                <a:sym typeface="Arial"/>
              </a:rPr>
              <a:t>aPL</a:t>
            </a:r>
            <a:r>
              <a:rPr lang="en-US" sz="3200" dirty="0">
                <a:ea typeface="Arial"/>
                <a:cs typeface="Arial"/>
                <a:sym typeface="Arial"/>
              </a:rPr>
              <a:t>.</a:t>
            </a:r>
            <a:r>
              <a:rPr lang="en-MY" sz="3200" baseline="30000" dirty="0">
                <a:ea typeface="Arial"/>
                <a:cs typeface="Arial"/>
                <a:sym typeface="Arial"/>
              </a:rPr>
              <a:t>23</a:t>
            </a:r>
            <a:endParaRPr sz="3200" dirty="0">
              <a:ea typeface="Arial"/>
              <a:cs typeface="Arial"/>
              <a:sym typeface="Arial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3200" dirty="0">
              <a:ea typeface="Arial"/>
              <a:cs typeface="Arial"/>
              <a:sym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2CDDB4DD-285C-A929-1B02-111B25BB8F22}"/>
              </a:ext>
            </a:extLst>
          </p:cNvPr>
          <p:cNvSpPr txBox="1">
            <a:spLocks/>
          </p:cNvSpPr>
          <p:nvPr/>
        </p:nvSpPr>
        <p:spPr>
          <a:xfrm>
            <a:off x="723900" y="5981470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23. </a:t>
            </a:r>
            <a:r>
              <a:rPr lang="en-GB" altLang="en-US" sz="1400" dirty="0" err="1"/>
              <a:t>Aringer</a:t>
            </a:r>
            <a:r>
              <a:rPr lang="en-GB" altLang="en-US" sz="1400" dirty="0"/>
              <a:t> M, et al. 2019 European League Against Rheumatism/American College of Rheumatology Classification Criteria for Systemic Lupus Erythematosus. Arthritis </a:t>
            </a:r>
            <a:r>
              <a:rPr lang="en-GB" altLang="en-US" sz="1400" dirty="0" err="1"/>
              <a:t>Rheumatol</a:t>
            </a:r>
            <a:r>
              <a:rPr lang="en-GB" altLang="en-US" sz="1400" dirty="0"/>
              <a:t>. 2019;71(9):1400-1412.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aad36c26bb_0_6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Antiphospholipid Syndrome</a:t>
            </a:r>
            <a:r>
              <a:rPr lang="en-US" sz="3200" dirty="0"/>
              <a:t>-2</a:t>
            </a:r>
            <a:endParaRPr dirty="0"/>
          </a:p>
        </p:txBody>
      </p:sp>
      <p:sp>
        <p:nvSpPr>
          <p:cNvPr id="111" name="Google Shape;111;g2aad36c26bb_0_6"/>
          <p:cNvSpPr txBox="1">
            <a:spLocks noGrp="1"/>
          </p:cNvSpPr>
          <p:nvPr>
            <p:ph type="body" idx="1"/>
          </p:nvPr>
        </p:nvSpPr>
        <p:spPr>
          <a:xfrm>
            <a:off x="723900" y="1326025"/>
            <a:ext cx="10744200" cy="4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5127" algn="just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The </a:t>
            </a:r>
            <a:r>
              <a:rPr lang="en-US" dirty="0" err="1">
                <a:ea typeface="Arial"/>
                <a:cs typeface="Arial"/>
                <a:sym typeface="Arial"/>
              </a:rPr>
              <a:t>aPL</a:t>
            </a:r>
            <a:r>
              <a:rPr lang="en-US" dirty="0">
                <a:ea typeface="Arial"/>
                <a:cs typeface="Arial"/>
                <a:sym typeface="Arial"/>
              </a:rPr>
              <a:t> profile determines the risk of thrombotic and obstetric events. The profile is defined according to:</a:t>
            </a:r>
            <a:r>
              <a:rPr lang="en-MY" baseline="30000" dirty="0">
                <a:ea typeface="Arial"/>
                <a:cs typeface="Arial"/>
                <a:sym typeface="Arial"/>
              </a:rPr>
              <a:t>100</a:t>
            </a:r>
            <a:endParaRPr dirty="0">
              <a:ea typeface="Arial"/>
              <a:cs typeface="Arial"/>
              <a:sym typeface="Arial"/>
            </a:endParaRPr>
          </a:p>
          <a:p>
            <a:pPr marL="986473" lvl="1" indent="-457200" algn="just" rtl="0">
              <a:spcBef>
                <a:spcPts val="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800" dirty="0" err="1">
                <a:ea typeface="Arial"/>
                <a:cs typeface="Arial"/>
                <a:sym typeface="Arial"/>
              </a:rPr>
              <a:t>aPL</a:t>
            </a:r>
            <a:r>
              <a:rPr lang="en-US" sz="2800" dirty="0">
                <a:ea typeface="Arial"/>
                <a:cs typeface="Arial"/>
                <a:sym typeface="Arial"/>
              </a:rPr>
              <a:t> type</a:t>
            </a:r>
            <a:endParaRPr sz="2800" dirty="0">
              <a:ea typeface="Arial"/>
              <a:cs typeface="Arial"/>
              <a:sym typeface="Arial"/>
            </a:endParaRPr>
          </a:p>
          <a:p>
            <a:pPr marL="986473" lvl="1" indent="-457200" algn="just" rtl="0">
              <a:spcBef>
                <a:spcPts val="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800" dirty="0">
                <a:ea typeface="Arial"/>
                <a:cs typeface="Arial"/>
                <a:sym typeface="Arial"/>
              </a:rPr>
              <a:t>presence of multiple (double or triple) vs single </a:t>
            </a:r>
            <a:r>
              <a:rPr lang="en-US" sz="2800" dirty="0" err="1">
                <a:ea typeface="Arial"/>
                <a:cs typeface="Arial"/>
                <a:sym typeface="Arial"/>
              </a:rPr>
              <a:t>aPL</a:t>
            </a:r>
            <a:endParaRPr sz="2800" dirty="0">
              <a:ea typeface="Arial"/>
              <a:cs typeface="Arial"/>
              <a:sym typeface="Arial"/>
            </a:endParaRPr>
          </a:p>
          <a:p>
            <a:pPr marL="986473" lvl="1" indent="-457200" algn="just" rtl="0">
              <a:spcBef>
                <a:spcPts val="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800" dirty="0" err="1">
                <a:ea typeface="Arial"/>
                <a:cs typeface="Arial"/>
                <a:sym typeface="Arial"/>
              </a:rPr>
              <a:t>titre</a:t>
            </a:r>
            <a:r>
              <a:rPr lang="en-US" sz="2800" dirty="0">
                <a:ea typeface="Arial"/>
                <a:cs typeface="Arial"/>
                <a:sym typeface="Arial"/>
              </a:rPr>
              <a:t> (moderate to high vs low)</a:t>
            </a:r>
            <a:endParaRPr sz="2800" dirty="0">
              <a:ea typeface="Arial"/>
              <a:cs typeface="Arial"/>
              <a:sym typeface="Arial"/>
            </a:endParaRPr>
          </a:p>
          <a:p>
            <a:pPr marL="986473" lvl="1" indent="-457200" algn="just" rtl="0">
              <a:spcBef>
                <a:spcPts val="0"/>
              </a:spcBef>
              <a:spcAft>
                <a:spcPts val="0"/>
              </a:spcAft>
              <a:buSzPct val="100000"/>
              <a:buFont typeface="Courier New" panose="02070309020205020404" pitchFamily="49" charset="0"/>
              <a:buChar char="o"/>
            </a:pPr>
            <a:r>
              <a:rPr lang="en-US" sz="2800" dirty="0">
                <a:ea typeface="Arial"/>
                <a:cs typeface="Arial"/>
                <a:sym typeface="Arial"/>
              </a:rPr>
              <a:t>persistence of </a:t>
            </a:r>
            <a:r>
              <a:rPr lang="en-US" sz="2800" dirty="0" err="1">
                <a:ea typeface="Arial"/>
                <a:cs typeface="Arial"/>
                <a:sym typeface="Arial"/>
              </a:rPr>
              <a:t>aPL</a:t>
            </a:r>
            <a:r>
              <a:rPr lang="en-US" sz="2800" dirty="0">
                <a:ea typeface="Arial"/>
                <a:cs typeface="Arial"/>
                <a:sym typeface="Arial"/>
              </a:rPr>
              <a:t> positivity</a:t>
            </a:r>
            <a:endParaRPr sz="2800" dirty="0">
              <a:ea typeface="Arial"/>
              <a:cs typeface="Arial"/>
              <a:sym typeface="Arial"/>
            </a:endParaRPr>
          </a:p>
          <a:p>
            <a:pPr marL="9144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ea typeface="Arial"/>
              <a:cs typeface="Arial"/>
              <a:sym typeface="Arial"/>
            </a:endParaRPr>
          </a:p>
          <a:p>
            <a:pPr marL="457200" lvl="0" indent="-385127" algn="just" rtl="0">
              <a:spcBef>
                <a:spcPts val="0"/>
              </a:spcBef>
              <a:spcAft>
                <a:spcPts val="0"/>
              </a:spcAft>
              <a:buSzPct val="100000"/>
              <a:buFont typeface="Arial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Patients with 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SLE who have </a:t>
            </a:r>
            <a:r>
              <a:rPr lang="en-US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aPL</a:t>
            </a:r>
            <a:r>
              <a:rPr lang="en-US" dirty="0">
                <a:ea typeface="Arial"/>
                <a:cs typeface="Arial"/>
                <a:sym typeface="Arial"/>
              </a:rPr>
              <a:t> also have a higher prevalence of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valve disease, thrombocytopenia, </a:t>
            </a:r>
            <a:r>
              <a:rPr lang="en-US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haemolytic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anaemia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, renal lesions, cognitive impairment as well as higher tissue and organ damage</a:t>
            </a:r>
            <a:r>
              <a:rPr lang="en-US" dirty="0">
                <a:ea typeface="Arial"/>
                <a:cs typeface="Arial"/>
                <a:sym typeface="Arial"/>
              </a:rPr>
              <a:t> compared with those without </a:t>
            </a:r>
            <a:r>
              <a:rPr lang="en-US" dirty="0" err="1">
                <a:ea typeface="Arial"/>
                <a:cs typeface="Arial"/>
                <a:sym typeface="Arial"/>
              </a:rPr>
              <a:t>aPL</a:t>
            </a:r>
            <a:r>
              <a:rPr lang="en-US" dirty="0">
                <a:ea typeface="Arial"/>
                <a:cs typeface="Arial"/>
                <a:sym typeface="Arial"/>
              </a:rPr>
              <a:t>.</a:t>
            </a:r>
            <a:r>
              <a:rPr lang="en-MY" baseline="30000" dirty="0">
                <a:uFill>
                  <a:noFill/>
                </a:uFill>
                <a:ea typeface="Arial"/>
                <a:cs typeface="Arial"/>
                <a:sym typeface="Arial"/>
              </a:rPr>
              <a:t>101 - 102</a:t>
            </a:r>
            <a:endParaRPr dirty="0"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ea typeface="Arial"/>
              <a:cs typeface="Arial"/>
              <a:sym typeface="Arial"/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7C839E7-E3A5-9DF3-55DB-C3D12DAFFEE1}"/>
              </a:ext>
            </a:extLst>
          </p:cNvPr>
          <p:cNvSpPr txBox="1">
            <a:spLocks/>
          </p:cNvSpPr>
          <p:nvPr/>
        </p:nvSpPr>
        <p:spPr>
          <a:xfrm>
            <a:off x="723900" y="5614167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100. </a:t>
            </a:r>
            <a:r>
              <a:rPr lang="en-GB" altLang="en-US" sz="1400" dirty="0" err="1"/>
              <a:t>Tektonidou</a:t>
            </a:r>
            <a:r>
              <a:rPr lang="en-GB" altLang="en-US" sz="1400" dirty="0"/>
              <a:t> MG, </a:t>
            </a:r>
            <a:r>
              <a:rPr lang="en-GB" altLang="en-US" sz="1400" dirty="0" err="1"/>
              <a:t>Andreoli</a:t>
            </a:r>
            <a:r>
              <a:rPr lang="en-GB" altLang="en-US" sz="1400" dirty="0"/>
              <a:t> L, Limper M, et al. EULAR recommendations for the management of antiphospholipid syndrome in adults. Ann Rheum Dis. 2019;78(10):1296-1304.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101. </a:t>
            </a:r>
            <a:r>
              <a:rPr lang="en-GB" altLang="en-US" sz="1400" dirty="0" err="1"/>
              <a:t>Unlu</a:t>
            </a:r>
            <a:r>
              <a:rPr lang="en-GB" altLang="en-US" sz="1400" dirty="0"/>
              <a:t> O, et al. </a:t>
            </a:r>
            <a:r>
              <a:rPr lang="en-GB" altLang="en-US" sz="1400" dirty="0" err="1"/>
              <a:t>Eur</a:t>
            </a:r>
            <a:r>
              <a:rPr lang="en-GB" altLang="en-US" sz="1400" dirty="0"/>
              <a:t> J </a:t>
            </a:r>
            <a:r>
              <a:rPr lang="en-GB" altLang="en-US" sz="1400" dirty="0" err="1"/>
              <a:t>Rheumatol</a:t>
            </a:r>
            <a:r>
              <a:rPr lang="en-GB" altLang="en-US" sz="1400" dirty="0"/>
              <a:t>. 2016;3(2):75-84.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102. </a:t>
            </a:r>
            <a:r>
              <a:rPr lang="en-GB" altLang="en-US" sz="1400" dirty="0" err="1"/>
              <a:t>Cervera</a:t>
            </a:r>
            <a:r>
              <a:rPr lang="en-GB" altLang="en-US" sz="1400" dirty="0"/>
              <a:t> R, et al. Arthritis Rheum. 2002;46(4):1019-1027.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ab15a867b4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Antiphospholipid Syndrome</a:t>
            </a:r>
            <a:r>
              <a:rPr lang="en-US" sz="3200" dirty="0"/>
              <a:t>-3</a:t>
            </a:r>
            <a:endParaRPr dirty="0"/>
          </a:p>
        </p:txBody>
      </p:sp>
      <p:sp>
        <p:nvSpPr>
          <p:cNvPr id="118" name="Google Shape;118;g2ab15a867b4_0_0"/>
          <p:cNvSpPr txBox="1"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00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rial"/>
              <a:buChar char="•"/>
            </a:pPr>
            <a:r>
              <a:rPr lang="en-US" sz="3200" dirty="0">
                <a:ea typeface="Arial"/>
                <a:cs typeface="Arial"/>
                <a:sym typeface="Arial"/>
              </a:rPr>
              <a:t>The significant protective role of </a:t>
            </a:r>
            <a:r>
              <a:rPr lang="en-US" sz="3200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low dose aspirin (LDA) as primary prophylaxis against thrombosis</a:t>
            </a:r>
            <a:r>
              <a:rPr lang="en-US" sz="3200" dirty="0">
                <a:ea typeface="Arial"/>
                <a:cs typeface="Arial"/>
                <a:sym typeface="Arial"/>
              </a:rPr>
              <a:t> in patients with SLE who have </a:t>
            </a:r>
            <a:r>
              <a:rPr lang="en-US" sz="3200" dirty="0" err="1">
                <a:ea typeface="Arial"/>
                <a:cs typeface="Arial"/>
                <a:sym typeface="Arial"/>
              </a:rPr>
              <a:t>aPL</a:t>
            </a:r>
            <a:r>
              <a:rPr lang="en-US" sz="3200" dirty="0">
                <a:ea typeface="Arial"/>
                <a:cs typeface="Arial"/>
                <a:sym typeface="Arial"/>
              </a:rPr>
              <a:t> was shown in a meta-analysis of five cohort studies.</a:t>
            </a:r>
            <a:r>
              <a:rPr lang="en-MY" sz="3200" baseline="30000" dirty="0">
                <a:ea typeface="Arial"/>
                <a:cs typeface="Arial"/>
                <a:sym typeface="Arial"/>
              </a:rPr>
              <a:t>103</a:t>
            </a:r>
            <a:endParaRPr sz="3200" dirty="0">
              <a:ea typeface="Arial"/>
              <a:cs typeface="Arial"/>
              <a:sym typeface="Arial"/>
            </a:endParaRPr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ea typeface="Arial"/>
              <a:cs typeface="Arial"/>
              <a:sym typeface="Arial"/>
            </a:endParaRPr>
          </a:p>
          <a:p>
            <a:pPr marL="457200" lvl="0" indent="-4000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00"/>
              <a:buFont typeface="Arial"/>
              <a:buChar char="•"/>
            </a:pPr>
            <a:r>
              <a:rPr lang="en-US" sz="3200" dirty="0">
                <a:ea typeface="Arial"/>
                <a:cs typeface="Arial"/>
                <a:sym typeface="Arial"/>
              </a:rPr>
              <a:t>Patients with SLE with high-risk </a:t>
            </a:r>
            <a:r>
              <a:rPr lang="en-US" sz="3200" dirty="0" err="1">
                <a:ea typeface="Arial"/>
                <a:cs typeface="Arial"/>
                <a:sym typeface="Arial"/>
              </a:rPr>
              <a:t>aPL</a:t>
            </a:r>
            <a:r>
              <a:rPr lang="en-US" sz="3200" dirty="0">
                <a:ea typeface="Arial"/>
                <a:cs typeface="Arial"/>
                <a:sym typeface="Arial"/>
              </a:rPr>
              <a:t> profile may receive primary prophylaxis with antiplatelet agents, especially if other atherosclerotic/</a:t>
            </a:r>
            <a:r>
              <a:rPr lang="en-US" sz="3200" dirty="0" err="1">
                <a:ea typeface="Arial"/>
                <a:cs typeface="Arial"/>
                <a:sym typeface="Arial"/>
              </a:rPr>
              <a:t>thrombophilic</a:t>
            </a:r>
            <a:r>
              <a:rPr lang="en-US" sz="3200" dirty="0">
                <a:ea typeface="Arial"/>
                <a:cs typeface="Arial"/>
                <a:sym typeface="Arial"/>
              </a:rPr>
              <a:t> factors are present.</a:t>
            </a:r>
            <a:r>
              <a:rPr lang="en-US" sz="3200" baseline="30000" dirty="0">
                <a:ea typeface="Arial"/>
                <a:cs typeface="Arial"/>
                <a:sym typeface="Arial"/>
              </a:rPr>
              <a:t>23</a:t>
            </a:r>
            <a:endParaRPr sz="3200" dirty="0"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3200" dirty="0">
              <a:ea typeface="Arial"/>
              <a:cs typeface="Arial"/>
              <a:sym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58FEAED-3352-E60C-4EED-CB59FA1EA594}"/>
              </a:ext>
            </a:extLst>
          </p:cNvPr>
          <p:cNvSpPr txBox="1">
            <a:spLocks/>
          </p:cNvSpPr>
          <p:nvPr/>
        </p:nvSpPr>
        <p:spPr>
          <a:xfrm>
            <a:off x="754380" y="5858180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103. Arnaud L, et al. </a:t>
            </a:r>
            <a:r>
              <a:rPr lang="en-US" altLang="en-US" sz="1400" dirty="0" err="1"/>
              <a:t>Autoimmun</a:t>
            </a:r>
            <a:r>
              <a:rPr lang="en-US" altLang="en-US" sz="1400" dirty="0"/>
              <a:t> Rev. 2015;14(3):192-200.</a:t>
            </a:r>
            <a:endParaRPr lang="en-GB" altLang="en-US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ab15a867b4_0_6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Antiphospholipid Syndrome</a:t>
            </a:r>
            <a:r>
              <a:rPr lang="en-US" sz="3200" dirty="0"/>
              <a:t>-4</a:t>
            </a:r>
            <a:endParaRPr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38DF69-4BB2-1298-C51C-7BF435114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521" y="1909552"/>
            <a:ext cx="10722957" cy="37720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59BE9A6-2D1C-5958-E042-530BDD9CCB45}"/>
              </a:ext>
            </a:extLst>
          </p:cNvPr>
          <p:cNvSpPr/>
          <p:nvPr/>
        </p:nvSpPr>
        <p:spPr>
          <a:xfrm>
            <a:off x="1188720" y="2604446"/>
            <a:ext cx="10164224" cy="16491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64d39ca4a0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Pre-pregnancy Care of SLE Patient</a:t>
            </a:r>
            <a:endParaRPr dirty="0"/>
          </a:p>
        </p:txBody>
      </p:sp>
      <p:sp>
        <p:nvSpPr>
          <p:cNvPr id="132" name="Google Shape;132;g264d39ca4a0_0_0"/>
          <p:cNvSpPr txBox="1">
            <a:spLocks noGrp="1"/>
          </p:cNvSpPr>
          <p:nvPr>
            <p:ph type="body" idx="1"/>
          </p:nvPr>
        </p:nvSpPr>
        <p:spPr>
          <a:xfrm>
            <a:off x="857123" y="1510301"/>
            <a:ext cx="10744200" cy="4880225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just" rtl="0"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A meta-analysis of six cohort studies showed that maternal adverse pregnancy outcomes in SLE were 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pre-eclampsia, miscarriage, </a:t>
            </a:r>
            <a:r>
              <a:rPr lang="en-US" dirty="0" err="1">
                <a:solidFill>
                  <a:srgbClr val="FF0000"/>
                </a:solidFill>
                <a:ea typeface="Arial"/>
                <a:cs typeface="Arial"/>
                <a:sym typeface="Arial"/>
              </a:rPr>
              <a:t>foetal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 loss, risk of caesarean delivery and still birth</a:t>
            </a:r>
            <a:r>
              <a:rPr lang="en-US" dirty="0">
                <a:ea typeface="Arial"/>
                <a:cs typeface="Arial"/>
                <a:sym typeface="Arial"/>
              </a:rPr>
              <a:t> while </a:t>
            </a:r>
            <a:r>
              <a:rPr lang="en-US" dirty="0" err="1">
                <a:ea typeface="Arial"/>
                <a:cs typeface="Arial"/>
                <a:sym typeface="Arial"/>
              </a:rPr>
              <a:t>foetal</a:t>
            </a:r>
            <a:r>
              <a:rPr lang="en-US" dirty="0">
                <a:ea typeface="Arial"/>
                <a:cs typeface="Arial"/>
                <a:sym typeface="Arial"/>
              </a:rPr>
              <a:t> complication were </a:t>
            </a:r>
            <a:r>
              <a:rPr lang="en-US" dirty="0">
                <a:solidFill>
                  <a:srgbClr val="FF0000"/>
                </a:solidFill>
                <a:ea typeface="Arial"/>
                <a:cs typeface="Arial"/>
                <a:sym typeface="Arial"/>
              </a:rPr>
              <a:t>pre-term birth, small for gestational age and low birth weight</a:t>
            </a:r>
            <a:r>
              <a:rPr lang="en-US" dirty="0">
                <a:ea typeface="Arial"/>
                <a:cs typeface="Arial"/>
                <a:sym typeface="Arial"/>
              </a:rPr>
              <a:t>.</a:t>
            </a:r>
            <a:r>
              <a:rPr lang="en-US" baseline="30000" dirty="0">
                <a:ea typeface="Arial"/>
                <a:cs typeface="Arial"/>
                <a:sym typeface="Arial"/>
              </a:rPr>
              <a:t>105</a:t>
            </a:r>
            <a:endParaRPr dirty="0">
              <a:ea typeface="Arial"/>
              <a:cs typeface="Arial"/>
              <a:sym typeface="Arial"/>
            </a:endParaRPr>
          </a:p>
          <a:p>
            <a:pPr marL="457200" lvl="0" indent="-381000" algn="just" rtl="0">
              <a:spcBef>
                <a:spcPts val="12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-US" dirty="0">
                <a:ea typeface="Arial"/>
                <a:cs typeface="Arial"/>
                <a:sym typeface="Arial"/>
              </a:rPr>
              <a:t>Adverse pregnancy outcomes were associated:</a:t>
            </a:r>
            <a:r>
              <a:rPr lang="en-US" baseline="30000" dirty="0">
                <a:ea typeface="Arial"/>
                <a:cs typeface="Arial"/>
                <a:sym typeface="Arial"/>
              </a:rPr>
              <a:t>106 - 107</a:t>
            </a:r>
            <a:endParaRPr baseline="30000" dirty="0">
              <a:ea typeface="Arial"/>
              <a:cs typeface="Arial"/>
              <a:sym typeface="Arial"/>
            </a:endParaRPr>
          </a:p>
          <a:p>
            <a:pPr marL="684000" lvl="2" indent="-360000" algn="just" rtl="0">
              <a:spcBef>
                <a:spcPts val="0"/>
              </a:spcBef>
              <a:spcAft>
                <a:spcPts val="0"/>
              </a:spcAft>
              <a:buSzPts val="2400"/>
              <a:buFont typeface="Courier New" panose="02070309020205020404" pitchFamily="49" charset="0"/>
              <a:buChar char="o"/>
            </a:pPr>
            <a:r>
              <a:rPr lang="en-US" sz="2800" dirty="0">
                <a:ea typeface="Arial"/>
                <a:cs typeface="Arial"/>
                <a:sym typeface="Arial"/>
              </a:rPr>
              <a:t>presence of active disease</a:t>
            </a:r>
            <a:endParaRPr sz="2800" dirty="0">
              <a:ea typeface="Arial"/>
              <a:cs typeface="Arial"/>
              <a:sym typeface="Arial"/>
            </a:endParaRPr>
          </a:p>
          <a:p>
            <a:pPr marL="684000" lvl="2" indent="-360000" algn="just" rtl="0">
              <a:spcBef>
                <a:spcPts val="0"/>
              </a:spcBef>
              <a:spcAft>
                <a:spcPts val="0"/>
              </a:spcAft>
              <a:buSzPts val="2400"/>
              <a:buFont typeface="Courier New" panose="02070309020205020404" pitchFamily="49" charset="0"/>
              <a:buChar char="o"/>
            </a:pPr>
            <a:r>
              <a:rPr lang="en-US" sz="2800" dirty="0" err="1">
                <a:ea typeface="Arial"/>
                <a:cs typeface="Arial"/>
                <a:sym typeface="Arial"/>
              </a:rPr>
              <a:t>aPL</a:t>
            </a:r>
            <a:r>
              <a:rPr lang="en-US" sz="2800" dirty="0">
                <a:ea typeface="Arial"/>
                <a:cs typeface="Arial"/>
                <a:sym typeface="Arial"/>
              </a:rPr>
              <a:t> positivity</a:t>
            </a:r>
            <a:endParaRPr sz="2800" dirty="0">
              <a:ea typeface="Arial"/>
              <a:cs typeface="Arial"/>
              <a:sym typeface="Arial"/>
            </a:endParaRPr>
          </a:p>
          <a:p>
            <a:pPr marL="684000" lvl="2" indent="-360000" algn="just" rtl="0">
              <a:spcBef>
                <a:spcPts val="0"/>
              </a:spcBef>
              <a:spcAft>
                <a:spcPts val="0"/>
              </a:spcAft>
              <a:buSzPts val="2400"/>
              <a:buFont typeface="Courier New" panose="02070309020205020404" pitchFamily="49" charset="0"/>
              <a:buChar char="o"/>
            </a:pPr>
            <a:r>
              <a:rPr lang="en-US" sz="2800" dirty="0">
                <a:ea typeface="Arial"/>
                <a:cs typeface="Arial"/>
                <a:sym typeface="Arial"/>
              </a:rPr>
              <a:t>abnormal uterine and umbilical artery Doppler studies</a:t>
            </a:r>
            <a:endParaRPr sz="2800" dirty="0">
              <a:ea typeface="Arial"/>
              <a:cs typeface="Arial"/>
              <a:sym typeface="Arial"/>
            </a:endParaRPr>
          </a:p>
          <a:p>
            <a:pPr marL="684000" lvl="2" indent="-360000" algn="just" rtl="0">
              <a:spcBef>
                <a:spcPts val="0"/>
              </a:spcBef>
              <a:spcAft>
                <a:spcPts val="0"/>
              </a:spcAft>
              <a:buSzPts val="2400"/>
              <a:buFont typeface="Courier New" panose="02070309020205020404" pitchFamily="49" charset="0"/>
              <a:buChar char="o"/>
            </a:pPr>
            <a:r>
              <a:rPr lang="en-US" sz="2800" dirty="0">
                <a:ea typeface="Arial"/>
                <a:cs typeface="Arial"/>
                <a:sym typeface="Arial"/>
              </a:rPr>
              <a:t>low complement</a:t>
            </a:r>
            <a:endParaRPr sz="2800" dirty="0">
              <a:ea typeface="Arial"/>
              <a:cs typeface="Arial"/>
              <a:sym typeface="Arial"/>
            </a:endParaRPr>
          </a:p>
          <a:p>
            <a:pPr marL="684000" lvl="2" indent="-360000" algn="just" rtl="0">
              <a:spcBef>
                <a:spcPts val="0"/>
              </a:spcBef>
              <a:spcAft>
                <a:spcPts val="0"/>
              </a:spcAft>
              <a:buSzPts val="2400"/>
              <a:buFont typeface="Courier New" panose="02070309020205020404" pitchFamily="49" charset="0"/>
              <a:buChar char="o"/>
            </a:pPr>
            <a:r>
              <a:rPr lang="en-US" sz="2800" dirty="0">
                <a:ea typeface="Arial"/>
                <a:cs typeface="Arial"/>
                <a:sym typeface="Arial"/>
              </a:rPr>
              <a:t>thrombocytopenia at early pregnancy</a:t>
            </a:r>
            <a:endParaRPr sz="2800" dirty="0">
              <a:ea typeface="Arial"/>
              <a:cs typeface="Arial"/>
              <a:sym typeface="Arial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48D846AA-28A4-2A1F-DD94-D568B603801A}"/>
              </a:ext>
            </a:extLst>
          </p:cNvPr>
          <p:cNvSpPr txBox="1">
            <a:spLocks/>
          </p:cNvSpPr>
          <p:nvPr/>
        </p:nvSpPr>
        <p:spPr>
          <a:xfrm>
            <a:off x="857123" y="5693793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105. He WR, et al. Medicine (Baltimore). 2020;99(16):e19797.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106. McDonald EG, et al. J </a:t>
            </a:r>
            <a:r>
              <a:rPr lang="en-US" altLang="en-US" sz="1400" dirty="0" err="1"/>
              <a:t>Rheumatol</a:t>
            </a:r>
            <a:r>
              <a:rPr lang="en-US" altLang="en-US" sz="1400" dirty="0"/>
              <a:t>. 2018;45(10):1477-1490.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107. </a:t>
            </a:r>
            <a:r>
              <a:rPr lang="en-US" altLang="en-US" sz="1400" dirty="0" err="1"/>
              <a:t>Shaharir</a:t>
            </a:r>
            <a:r>
              <a:rPr lang="en-US" altLang="en-US" sz="1400" dirty="0"/>
              <a:t> SS, et al. Lupus. 2020;29(10):1305-1313.</a:t>
            </a:r>
            <a:endParaRPr lang="en-GB" altLang="en-US" sz="1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64d39ca4a0_0_6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Pre-pregnancy Care of SLE Patient</a:t>
            </a:r>
            <a:r>
              <a:rPr lang="en-US" sz="3200" dirty="0"/>
              <a:t>-2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6DAD76-5FA3-AB4E-2BD8-4669FF5F03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107" y="1525032"/>
            <a:ext cx="9534418" cy="27673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3B305B-EAB7-B5C2-AB59-B063553570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5914" y="4399393"/>
            <a:ext cx="9616611" cy="142205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128FDB3-9EC8-5F85-F638-E5C276438853}"/>
              </a:ext>
            </a:extLst>
          </p:cNvPr>
          <p:cNvSpPr txBox="1">
            <a:spLocks/>
          </p:cNvSpPr>
          <p:nvPr/>
        </p:nvSpPr>
        <p:spPr>
          <a:xfrm>
            <a:off x="823216" y="6083995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104. Ministry of Health Malaysia. Perinatal Care Manual. 4th ed. Putrajaya: MOH; 2021.</a:t>
            </a:r>
            <a:endParaRPr lang="en-GB" alt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264d39ca4a0_0_13"/>
          <p:cNvSpPr txBox="1">
            <a:spLocks noGrp="1"/>
          </p:cNvSpPr>
          <p:nvPr>
            <p:ph type="title"/>
          </p:nvPr>
        </p:nvSpPr>
        <p:spPr>
          <a:xfrm>
            <a:off x="-43351" y="4136748"/>
            <a:ext cx="3815251" cy="2618368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Antenatal Care for SLE Patient in Pregnancy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7A7BE2-607C-315B-E761-FAA8F017C6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3454"/>
          <a:stretch/>
        </p:blipFill>
        <p:spPr>
          <a:xfrm>
            <a:off x="280940" y="524516"/>
            <a:ext cx="5407678" cy="332412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39DFDB5-056A-B97B-44D6-771967F1621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153"/>
          <a:stretch/>
        </p:blipFill>
        <p:spPr>
          <a:xfrm>
            <a:off x="4247723" y="4331256"/>
            <a:ext cx="6444243" cy="1546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33B981-0F7F-518A-C7BC-6789C659A9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5335"/>
          <a:stretch/>
        </p:blipFill>
        <p:spPr>
          <a:xfrm>
            <a:off x="5918201" y="503632"/>
            <a:ext cx="5992860" cy="19131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E53D26-BB03-C320-1E8B-FF6A592E5E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8981"/>
          <a:stretch/>
        </p:blipFill>
        <p:spPr>
          <a:xfrm>
            <a:off x="6018927" y="2378707"/>
            <a:ext cx="5809528" cy="14564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5160</TotalTime>
  <Words>929</Words>
  <Application>Microsoft Office PowerPoint</Application>
  <PresentationFormat>Widescreen</PresentationFormat>
  <Paragraphs>82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Office Theme</vt:lpstr>
      <vt:lpstr>Training of Core Trainers CPG Management of  Systemic Lupus Erythematosus</vt:lpstr>
      <vt:lpstr>Learning Objectives</vt:lpstr>
      <vt:lpstr>Antiphospholipid Syndrome</vt:lpstr>
      <vt:lpstr>Antiphospholipid Syndrome-2</vt:lpstr>
      <vt:lpstr>Antiphospholipid Syndrome-3</vt:lpstr>
      <vt:lpstr>Antiphospholipid Syndrome-4</vt:lpstr>
      <vt:lpstr>Pre-pregnancy Care of SLE Patient</vt:lpstr>
      <vt:lpstr>Pre-pregnancy Care of SLE Patient-2</vt:lpstr>
      <vt:lpstr>Antenatal Care for SLE Patient in Pregnancy</vt:lpstr>
      <vt:lpstr>Postnatal Care for SLE Patient in Pregnancy</vt:lpstr>
      <vt:lpstr>Medication of SLE Patient in Pregnancy</vt:lpstr>
      <vt:lpstr>Medication of SLE Patient in Pregnancy-2</vt:lpstr>
      <vt:lpstr>Medication of SLE Patient in Pregnancy-3</vt:lpstr>
      <vt:lpstr>Appendix 10: Recommendations on Types of Contraception For Patients With SLE</vt:lpstr>
      <vt:lpstr>Take Home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26</cp:revision>
  <dcterms:created xsi:type="dcterms:W3CDTF">2023-11-29T06:59:45Z</dcterms:created>
  <dcterms:modified xsi:type="dcterms:W3CDTF">2024-07-02T06:53:01Z</dcterms:modified>
</cp:coreProperties>
</file>